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06" r:id="rId3"/>
    <p:sldId id="305" r:id="rId4"/>
    <p:sldId id="307" r:id="rId5"/>
    <p:sldId id="308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29" autoAdjust="0"/>
    <p:restoredTop sz="94493" autoAdjust="0"/>
  </p:normalViewPr>
  <p:slideViewPr>
    <p:cSldViewPr>
      <p:cViewPr>
        <p:scale>
          <a:sx n="60" d="100"/>
          <a:sy n="60" d="100"/>
        </p:scale>
        <p:origin x="-138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5076056" cy="2448272"/>
          </a:xfrm>
        </p:spPr>
        <p:txBody>
          <a:bodyPr>
            <a:noAutofit/>
          </a:bodyPr>
          <a:lstStyle/>
          <a:p>
            <a:r>
              <a:rPr lang="ru-RU" dirty="0" smtClean="0"/>
              <a:t>Тема №2</a:t>
            </a:r>
            <a:br>
              <a:rPr lang="ru-RU" dirty="0" smtClean="0"/>
            </a:br>
            <a:r>
              <a:rPr lang="ru-RU" dirty="0" smtClean="0"/>
              <a:t>Коррупция как социальное явление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686800" cy="4077072"/>
          </a:xfrm>
        </p:spPr>
        <p:txBody>
          <a:bodyPr>
            <a:normAutofit fontScale="62500" lnSpcReduction="20000"/>
          </a:bodyPr>
          <a:lstStyle/>
          <a:p>
            <a:pPr marL="360363" lvl="0" indent="-360363">
              <a:lnSpc>
                <a:spcPct val="150000"/>
              </a:lnSpc>
              <a:buNone/>
            </a:pPr>
            <a:r>
              <a:rPr lang="ru-RU" dirty="0" smtClean="0"/>
              <a:t>		    </a:t>
            </a:r>
            <a:r>
              <a:rPr lang="ru-RU" sz="5100" dirty="0" smtClean="0"/>
              <a:t>План лекции:</a:t>
            </a:r>
          </a:p>
          <a:p>
            <a:pPr>
              <a:lnSpc>
                <a:spcPct val="150000"/>
              </a:lnSpc>
              <a:buNone/>
            </a:pPr>
            <a:r>
              <a:rPr lang="ru-RU" sz="5100" dirty="0" smtClean="0"/>
              <a:t>1. Коррупция как социальный институт.</a:t>
            </a:r>
          </a:p>
          <a:p>
            <a:pPr>
              <a:lnSpc>
                <a:spcPct val="150000"/>
              </a:lnSpc>
              <a:buNone/>
            </a:pPr>
            <a:r>
              <a:rPr lang="ru-RU" sz="5100" dirty="0" smtClean="0"/>
              <a:t>2. Уровень и структура коррупции в России.</a:t>
            </a:r>
          </a:p>
          <a:p>
            <a:pPr>
              <a:lnSpc>
                <a:spcPct val="150000"/>
              </a:lnSpc>
              <a:buNone/>
            </a:pPr>
            <a:r>
              <a:rPr lang="ru-RU" sz="5100" dirty="0" smtClean="0"/>
              <a:t>3. Причины коррупции.</a:t>
            </a:r>
          </a:p>
          <a:p>
            <a:pPr>
              <a:lnSpc>
                <a:spcPct val="150000"/>
              </a:lnSpc>
              <a:buNone/>
            </a:pPr>
            <a:r>
              <a:rPr lang="ru-RU" sz="5100" dirty="0" smtClean="0"/>
              <a:t>4. Психология коррупции.</a:t>
            </a:r>
          </a:p>
        </p:txBody>
      </p:sp>
      <p:pic>
        <p:nvPicPr>
          <p:cNvPr id="4" name="Picture 2" descr="E:\ГМУП\Уголовное право\лекции и ПЗ\картинки по УП\2dee8f0eac7a230aedab2de4bcc7858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5773" y="0"/>
            <a:ext cx="4108227" cy="28529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172400" y="476672"/>
            <a:ext cx="576064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Политические причины: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общая нестабильность политической власти, недостаточная выраженность и твердость политической линии государственных деятелей в сфере противодействия коррупции.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4400" b="1" dirty="0" smtClean="0"/>
              <a:t>Экономические причины: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общая нестабильность экономики страны, неразвитость денежно-финансовой системы, наличие в хозяйственной деятельности неучтенных денежных средств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Социальные причины: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неразвитое гражданское общество, которое не до конца осознает вред коррупции или не в состоянии противостоять заинтересованному в коррупции меньшинству.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4400" b="1" dirty="0" smtClean="0"/>
              <a:t>Психологические причины: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правовой нигилизм, отсутствие нравственного барьера для пресечения или отказа от коррупционных действий в системе ценностей общества в целом и граждан в частности.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Психология коррупции включает: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6165304"/>
          </a:xfrm>
        </p:spPr>
        <p:txBody>
          <a:bodyPr>
            <a:noAutofit/>
          </a:bodyPr>
          <a:lstStyle/>
          <a:p>
            <a:pPr lvl="0"/>
            <a:r>
              <a:rPr lang="ru-RU" sz="3600" dirty="0" smtClean="0"/>
              <a:t>психологию коррупционера (чиновника, субъекта коррупционных правонарушений);</a:t>
            </a:r>
          </a:p>
          <a:p>
            <a:pPr lvl="0"/>
            <a:r>
              <a:rPr lang="ru-RU" sz="3600" dirty="0" smtClean="0"/>
              <a:t>психологию коррумпирующих лиц (психология, прежде всего, взяткодателя);</a:t>
            </a:r>
          </a:p>
          <a:p>
            <a:pPr lvl="0"/>
            <a:r>
              <a:rPr lang="ru-RU" sz="3600" dirty="0" smtClean="0"/>
              <a:t>психологию отношения общества к коррупции;</a:t>
            </a:r>
          </a:p>
          <a:p>
            <a:r>
              <a:rPr lang="ru-RU" sz="3600" dirty="0" smtClean="0"/>
              <a:t>психологию факторов, обуславливающих коррупционные проявления.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Мотивы коррупционера: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Autofit/>
          </a:bodyPr>
          <a:lstStyle/>
          <a:p>
            <a:pPr marL="742950" lvl="0" indent="-742950" algn="ctr">
              <a:spcBef>
                <a:spcPts val="0"/>
              </a:spcBef>
              <a:buFont typeface="+mj-lt"/>
              <a:buAutoNum type="alphaUcPeriod"/>
            </a:pPr>
            <a:r>
              <a:rPr lang="ru-RU" sz="3600" dirty="0" smtClean="0"/>
              <a:t>корыстолюбие;</a:t>
            </a:r>
          </a:p>
          <a:p>
            <a:pPr marL="742950" lvl="0" indent="-742950" algn="ctr">
              <a:spcBef>
                <a:spcPts val="0"/>
              </a:spcBef>
              <a:buFont typeface="+mj-lt"/>
              <a:buAutoNum type="alphaUcPeriod"/>
            </a:pPr>
            <a:r>
              <a:rPr lang="ru-RU" sz="3600" dirty="0" smtClean="0"/>
              <a:t>«</a:t>
            </a:r>
            <a:r>
              <a:rPr lang="ru-RU" sz="3600" dirty="0" err="1" smtClean="0"/>
              <a:t>взяткомания</a:t>
            </a:r>
            <a:r>
              <a:rPr lang="ru-RU" sz="3600" dirty="0" smtClean="0"/>
              <a:t>».</a:t>
            </a:r>
          </a:p>
          <a:p>
            <a:pPr marL="742950" lvl="0" indent="-742950">
              <a:spcBef>
                <a:spcPts val="0"/>
              </a:spcBef>
              <a:buNone/>
            </a:pPr>
            <a:r>
              <a:rPr lang="ru-RU" sz="3600" dirty="0" smtClean="0"/>
              <a:t>Стадии </a:t>
            </a:r>
            <a:r>
              <a:rPr lang="ru-RU" sz="3600" dirty="0" err="1" smtClean="0"/>
              <a:t>взяткомании</a:t>
            </a:r>
            <a:r>
              <a:rPr lang="ru-RU" sz="3600" dirty="0" smtClean="0"/>
              <a:t>:</a:t>
            </a:r>
          </a:p>
          <a:p>
            <a:pPr marL="742950" lvl="0" indent="-742950">
              <a:spcBef>
                <a:spcPts val="0"/>
              </a:spcBef>
              <a:buAutoNum type="arabicParenR"/>
            </a:pPr>
            <a:r>
              <a:rPr lang="ru-RU" sz="3600" dirty="0" smtClean="0"/>
              <a:t>разовое получение неправомерного «вознаграждения»; </a:t>
            </a:r>
          </a:p>
          <a:p>
            <a:pPr marL="742950" lvl="0" indent="-742950">
              <a:spcBef>
                <a:spcPts val="0"/>
              </a:spcBef>
              <a:buAutoNum type="arabicParenR"/>
            </a:pPr>
            <a:r>
              <a:rPr lang="ru-RU" sz="3600" dirty="0" smtClean="0"/>
              <a:t>зависимость (взяточник ждет этого события);</a:t>
            </a:r>
          </a:p>
          <a:p>
            <a:pPr marL="742950" lvl="0" indent="-742950">
              <a:spcBef>
                <a:spcPts val="0"/>
              </a:spcBef>
              <a:buAutoNum type="arabicParenR"/>
            </a:pPr>
            <a:r>
              <a:rPr lang="ru-RU" sz="3600" dirty="0" smtClean="0"/>
              <a:t>признаки депрессивных состояний, когда взятка становится «допингом»;</a:t>
            </a:r>
          </a:p>
          <a:p>
            <a:pPr marL="742950" lvl="0" indent="-742950">
              <a:spcBef>
                <a:spcPts val="0"/>
              </a:spcBef>
              <a:buAutoNum type="arabicParenR"/>
            </a:pPr>
            <a:r>
              <a:rPr lang="ru-RU" sz="3600" dirty="0" smtClean="0"/>
              <a:t>«</a:t>
            </a:r>
            <a:r>
              <a:rPr lang="ru-RU" sz="3600" dirty="0" err="1" smtClean="0"/>
              <a:t>взяткоман</a:t>
            </a:r>
            <a:r>
              <a:rPr lang="ru-RU" sz="3600" dirty="0" smtClean="0"/>
              <a:t>» отрывается от реальности и уже не радуется тому, что получает.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Социальные стереотипы: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6165304"/>
          </a:xfrm>
        </p:spPr>
        <p:txBody>
          <a:bodyPr>
            <a:noAutofit/>
          </a:bodyPr>
          <a:lstStyle/>
          <a:p>
            <a:pPr marL="742950" lvl="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ru-RU" sz="3600" dirty="0" smtClean="0"/>
              <a:t>высокий уровень коррумпированности органов власти;</a:t>
            </a:r>
          </a:p>
          <a:p>
            <a:pPr marL="742950" lvl="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ru-RU" sz="3600" dirty="0" smtClean="0"/>
              <a:t>неискоренимость и неизбежность т.н. бытовой коррупции;</a:t>
            </a:r>
          </a:p>
          <a:p>
            <a:pPr marL="742950" lvl="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ru-RU" sz="3600" dirty="0" smtClean="0"/>
              <a:t>бессмысленность противодействия коррупции на индивидуальном уровне;</a:t>
            </a:r>
          </a:p>
          <a:p>
            <a:pPr marL="742950" lvl="0" indent="-742950">
              <a:spcBef>
                <a:spcPts val="0"/>
              </a:spcBef>
              <a:buFont typeface="Wingdings" pitchFamily="2" charset="2"/>
              <a:buChar char="Ø"/>
            </a:pPr>
            <a:r>
              <a:rPr lang="ru-RU" sz="3600" dirty="0" smtClean="0"/>
              <a:t>комплекс государственного паразитизма (имеющие доступ к </a:t>
            </a:r>
            <a:r>
              <a:rPr lang="ru-RU" sz="3600" smtClean="0"/>
              <a:t>бюджетным средствам </a:t>
            </a:r>
            <a:r>
              <a:rPr lang="ru-RU" sz="3600" dirty="0" smtClean="0"/>
              <a:t>считают их одной </a:t>
            </a:r>
            <a:r>
              <a:rPr lang="ru-RU" sz="3600" smtClean="0"/>
              <a:t>из составляющих </a:t>
            </a:r>
            <a:r>
              <a:rPr lang="ru-RU" sz="3600" dirty="0" smtClean="0"/>
              <a:t>увеличения </a:t>
            </a:r>
            <a:r>
              <a:rPr lang="ru-RU" sz="3600" smtClean="0"/>
              <a:t>своего благосостояния).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877272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1. Что такое CPI ?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2. Какая власть наиболее коррумпирована?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3. Какое место занимает коррупция в рейтинге опасений (страхов) россиян?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4. Что такое </a:t>
            </a:r>
            <a:r>
              <a:rPr lang="en-US" sz="3600" dirty="0" smtClean="0"/>
              <a:t>BPI</a:t>
            </a:r>
            <a:r>
              <a:rPr lang="ru-RU" sz="3600" dirty="0" smtClean="0"/>
              <a:t> ?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5. Сколько можно назвать групп причин коррупции?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6. Какие можно назвать основные мотивы коррупционера?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Коррупция в социальном значении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877272"/>
          </a:xfrm>
        </p:spPr>
        <p:txBody>
          <a:bodyPr>
            <a:normAutofit/>
          </a:bodyPr>
          <a:lstStyle/>
          <a:p>
            <a:pPr marL="268288" indent="-268288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– это девиантное поведение, 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выражающееся в нелегитимном, вопреки интересам общества и других лиц, 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использовании имеющихся полномочий, вытекающих из них возможностей, 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а также иных общественных ресурсов, </a:t>
            </a:r>
          </a:p>
          <a:p>
            <a:pPr marL="268288" indent="-268288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доступ к которым обеспечивается благодаря статусу или фактическому положению субъекта.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0"/>
            <a:ext cx="889248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dirty="0" smtClean="0"/>
              <a:t>Об институционализации коррупции свидетельствуют:</a:t>
            </a:r>
          </a:p>
          <a:p>
            <a:pPr>
              <a:buFontTx/>
              <a:buChar char="-"/>
            </a:pPr>
            <a:r>
              <a:rPr lang="ru-RU" sz="4000" dirty="0" smtClean="0"/>
              <a:t>выполнение ею ряда социальных функций;</a:t>
            </a:r>
          </a:p>
          <a:p>
            <a:pPr>
              <a:buFontTx/>
              <a:buChar char="-"/>
            </a:pPr>
            <a:r>
              <a:rPr lang="ru-RU" sz="4000" dirty="0" smtClean="0"/>
              <a:t>наличие </a:t>
            </a:r>
            <a:r>
              <a:rPr lang="ru-RU" sz="4000" dirty="0" smtClean="0"/>
              <a:t>социального слоя субъектов </a:t>
            </a:r>
            <a:r>
              <a:rPr lang="ru-RU" sz="4000" dirty="0" smtClean="0"/>
              <a:t>коррупционных взаимоотношений;</a:t>
            </a:r>
          </a:p>
          <a:p>
            <a:pPr>
              <a:buFontTx/>
              <a:buChar char="-"/>
            </a:pPr>
            <a:r>
              <a:rPr lang="ru-RU" sz="4000" dirty="0" smtClean="0"/>
              <a:t>распределение социальных ролей;</a:t>
            </a:r>
          </a:p>
          <a:p>
            <a:pPr>
              <a:buFontTx/>
              <a:buChar char="-"/>
            </a:pPr>
            <a:r>
              <a:rPr lang="ru-RU" sz="4000" dirty="0" smtClean="0"/>
              <a:t>наличие определенных правил, норм;</a:t>
            </a:r>
          </a:p>
          <a:p>
            <a:pPr>
              <a:buFontTx/>
              <a:buChar char="-"/>
            </a:pPr>
            <a:r>
              <a:rPr lang="ru-RU" sz="4000" dirty="0" smtClean="0"/>
              <a:t>сложившиеся сленг и символика;</a:t>
            </a:r>
          </a:p>
          <a:p>
            <a:pPr>
              <a:buFontTx/>
              <a:buChar char="-"/>
            </a:pPr>
            <a:r>
              <a:rPr lang="ru-RU" sz="4000" dirty="0" smtClean="0"/>
              <a:t>установившаяся и известная заинтересованным лицам такса</a:t>
            </a:r>
            <a:r>
              <a:rPr lang="ru-RU" sz="4000" i="1" dirty="0" smtClean="0"/>
              <a:t> </a:t>
            </a:r>
            <a:r>
              <a:rPr lang="ru-RU" sz="4000" dirty="0" smtClean="0"/>
              <a:t>услуг.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0"/>
            <a:ext cx="8640960" cy="3212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dirty="0" smtClean="0"/>
              <a:t>Проследить место государства в международном коррупционном рейтинге можно с помощью ИВК </a:t>
            </a:r>
            <a:r>
              <a:rPr lang="ru-RU" sz="4000" dirty="0" smtClean="0"/>
              <a:t>–</a:t>
            </a:r>
            <a:endParaRPr lang="en-US" sz="4000" dirty="0" smtClean="0"/>
          </a:p>
          <a:p>
            <a:r>
              <a:rPr lang="ru-RU" sz="4000" dirty="0" smtClean="0"/>
              <a:t>Индекса </a:t>
            </a:r>
            <a:r>
              <a:rPr lang="ru-RU" sz="4000" dirty="0" smtClean="0"/>
              <a:t>восприятия коррупции (</a:t>
            </a:r>
            <a:r>
              <a:rPr lang="ru-RU" sz="4000" dirty="0" err="1" smtClean="0"/>
              <a:t>Corruption</a:t>
            </a:r>
            <a:r>
              <a:rPr lang="ru-RU" sz="4000" dirty="0" smtClean="0"/>
              <a:t> </a:t>
            </a:r>
            <a:r>
              <a:rPr lang="ru-RU" sz="4000" dirty="0" err="1" smtClean="0"/>
              <a:t>Perception</a:t>
            </a:r>
            <a:r>
              <a:rPr lang="en-US" sz="4000" dirty="0" smtClean="0"/>
              <a:t>s</a:t>
            </a:r>
            <a:r>
              <a:rPr lang="ru-RU" sz="4000" dirty="0" smtClean="0"/>
              <a:t> </a:t>
            </a:r>
            <a:r>
              <a:rPr lang="ru-RU" sz="4000" dirty="0" err="1" smtClean="0"/>
              <a:t>Index</a:t>
            </a:r>
            <a:r>
              <a:rPr lang="ru-RU" sz="4000" dirty="0" smtClean="0"/>
              <a:t>, CPI).</a:t>
            </a:r>
            <a:endParaRPr lang="ru-RU" sz="4000" i="1" dirty="0"/>
          </a:p>
        </p:txBody>
      </p:sp>
      <p:pic>
        <p:nvPicPr>
          <p:cNvPr id="3" name="Рисунок 2" descr="C:\Users\Владимир\Desktop\141204144330_perception_of_corruption_624_russian.gif"/>
          <p:cNvPicPr>
            <a:picLocks noChangeAspect="1"/>
          </p:cNvPicPr>
          <p:nvPr/>
        </p:nvPicPr>
        <p:blipFill>
          <a:blip r:embed="rId2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251520" y="3124200"/>
            <a:ext cx="490728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Владимир\Desktop\аткритка\EO-UolNW4AA4Zaa.jpg"/>
          <p:cNvPicPr>
            <a:picLocks noChangeAspect="1" noChangeArrowheads="1"/>
          </p:cNvPicPr>
          <p:nvPr/>
        </p:nvPicPr>
        <p:blipFill>
          <a:blip r:embed="rId3" cstate="print">
            <a:lum contrast="40000"/>
          </a:blip>
          <a:srcRect t="12600" b="7601"/>
          <a:stretch>
            <a:fillRect/>
          </a:stretch>
        </p:blipFill>
        <p:spPr bwMode="auto">
          <a:xfrm>
            <a:off x="5148064" y="3087591"/>
            <a:ext cx="3779912" cy="37704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txBody>
          <a:bodyPr>
            <a:normAutofit/>
          </a:bodyPr>
          <a:lstStyle/>
          <a:p>
            <a:r>
              <a:rPr lang="ru-RU" b="1" dirty="0" smtClean="0"/>
              <a:t>Наиболее коррумпированные сферы (согласно опросу граждан):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373216"/>
          </a:xfrm>
        </p:spPr>
        <p:txBody>
          <a:bodyPr>
            <a:normAutofit/>
          </a:bodyPr>
          <a:lstStyle/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власть на местах (39%),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ГИБДД (27%),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федеральная власть (26%),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полиция, кроме ГИБДД (19%),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медицина (19%),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судебная система (18%),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крупный бизнес (18%).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/>
          </a:bodyPr>
          <a:lstStyle/>
          <a:p>
            <a:r>
              <a:rPr lang="ru-RU" b="1" dirty="0" smtClean="0"/>
              <a:t>Левада-центр: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949280"/>
          </a:xfrm>
        </p:spPr>
        <p:txBody>
          <a:bodyPr>
            <a:normAutofit/>
          </a:bodyPr>
          <a:lstStyle/>
          <a:p>
            <a:pPr marL="742950" indent="-7429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Коррупция, которая еще в феврале 2015 г. находилась на 8-й строчке проблем России, по мнению граждан, в августе переместилась уже на 5-ю позицию, а в </a:t>
            </a:r>
            <a:r>
              <a:rPr lang="ru-RU" sz="3600" dirty="0" smtClean="0"/>
              <a:t>2018</a:t>
            </a:r>
            <a:r>
              <a:rPr lang="en-US" sz="3600" smtClean="0"/>
              <a:t>-2020</a:t>
            </a:r>
            <a:r>
              <a:rPr lang="ru-RU" sz="3600" smtClean="0"/>
              <a:t> </a:t>
            </a:r>
            <a:r>
              <a:rPr lang="ru-RU" sz="3600" dirty="0" smtClean="0"/>
              <a:t>г. – на 4-ю.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3600" dirty="0" smtClean="0"/>
              <a:t>Основные формы коррупции в России: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взяточничество (45%),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блат (33%),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3600" dirty="0" smtClean="0"/>
              <a:t>семейственность, кумовство (31%).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0"/>
            <a:ext cx="889248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dirty="0" smtClean="0"/>
              <a:t>В негосударственном секторе коррупцию измеряют посредством </a:t>
            </a:r>
            <a:r>
              <a:rPr lang="ru-RU" sz="4000" b="1" dirty="0" smtClean="0"/>
              <a:t>Индекса взяткодателей (</a:t>
            </a:r>
            <a:r>
              <a:rPr lang="ru-RU" sz="4000" b="1" dirty="0" err="1" smtClean="0"/>
              <a:t>Bribe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Payers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Index</a:t>
            </a:r>
            <a:r>
              <a:rPr lang="ru-RU" sz="4000" b="1" dirty="0" smtClean="0"/>
              <a:t>, </a:t>
            </a:r>
            <a:r>
              <a:rPr lang="en-US" sz="4000" b="1" dirty="0" smtClean="0"/>
              <a:t>BPI</a:t>
            </a:r>
            <a:r>
              <a:rPr lang="ru-RU" sz="4000" b="1" dirty="0" smtClean="0"/>
              <a:t>),</a:t>
            </a:r>
            <a:r>
              <a:rPr lang="ru-RU" sz="4000" b="1" i="1" dirty="0" smtClean="0"/>
              <a:t> </a:t>
            </a:r>
          </a:p>
          <a:p>
            <a:r>
              <a:rPr lang="ru-RU" sz="4000" dirty="0" smtClean="0"/>
              <a:t>– это регулярное исследование международной неправительственной организации </a:t>
            </a:r>
            <a:r>
              <a:rPr lang="ru-RU" sz="4000" dirty="0" err="1" smtClean="0"/>
              <a:t>Transparency</a:t>
            </a:r>
            <a:r>
              <a:rPr lang="ru-RU" sz="4000" dirty="0" smtClean="0"/>
              <a:t> </a:t>
            </a:r>
            <a:r>
              <a:rPr lang="ru-RU" sz="4000" dirty="0" err="1" smtClean="0"/>
              <a:t>International</a:t>
            </a:r>
            <a:r>
              <a:rPr lang="ru-RU" sz="4000" dirty="0" smtClean="0"/>
              <a:t>, </a:t>
            </a:r>
          </a:p>
          <a:p>
            <a:r>
              <a:rPr lang="ru-RU" sz="4000" dirty="0" smtClean="0"/>
              <a:t>посвященное коррупционным практикам компаний стран-экспортеров при ведении бизнеса за рубежом.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Основные причины коррупции: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6165304"/>
          </a:xfrm>
        </p:spPr>
        <p:txBody>
          <a:bodyPr>
            <a:noAutofit/>
          </a:bodyPr>
          <a:lstStyle/>
          <a:p>
            <a:pPr marL="228600" lvl="3">
              <a:buFont typeface="Arial" pitchFamily="34" charset="0"/>
              <a:buChar char="•"/>
            </a:pPr>
            <a:r>
              <a:rPr lang="ru-RU" sz="3600" smtClean="0"/>
              <a:t>моральная дезориентация общества</a:t>
            </a:r>
            <a:r>
              <a:rPr lang="ru-RU" sz="3600" dirty="0" smtClean="0"/>
              <a:t>;</a:t>
            </a:r>
          </a:p>
          <a:p>
            <a:pPr marL="228600" lvl="3">
              <a:buFont typeface="Arial" pitchFamily="34" charset="0"/>
              <a:buChar char="•"/>
            </a:pPr>
            <a:r>
              <a:rPr lang="ru-RU" sz="3600" dirty="0" smtClean="0"/>
              <a:t>ошибки в проведении экономических и социальных реформ;</a:t>
            </a:r>
          </a:p>
          <a:p>
            <a:pPr marL="228600" lvl="3">
              <a:buFont typeface="Arial" pitchFamily="34" charset="0"/>
              <a:buChar char="•"/>
            </a:pPr>
            <a:r>
              <a:rPr lang="ru-RU" sz="3600" dirty="0" smtClean="0"/>
              <a:t>огромный разрыв м. уровнем дохода самых богатых и самых бедных россиян;</a:t>
            </a:r>
          </a:p>
          <a:p>
            <a:pPr marL="228600" lvl="3">
              <a:buFont typeface="Arial" pitchFamily="34" charset="0"/>
              <a:buChar char="•"/>
            </a:pPr>
            <a:r>
              <a:rPr lang="ru-RU" sz="3600" dirty="0" smtClean="0"/>
              <a:t>криминализация определенной части политической элиты;</a:t>
            </a:r>
          </a:p>
          <a:p>
            <a:pPr marL="228600" lvl="3">
              <a:buFont typeface="Arial" pitchFamily="34" charset="0"/>
              <a:buChar char="•"/>
            </a:pPr>
            <a:r>
              <a:rPr lang="ru-RU" sz="3600" dirty="0" smtClean="0"/>
              <a:t>недостаточная решительность государственной власти в борьбе с коррупционными проявлениями;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b="1" dirty="0" smtClean="0"/>
              <a:t>Основные причины коррупции: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6165304"/>
          </a:xfrm>
        </p:spPr>
        <p:txBody>
          <a:bodyPr>
            <a:noAutofit/>
          </a:bodyPr>
          <a:lstStyle/>
          <a:p>
            <a:r>
              <a:rPr lang="ru-RU" sz="3400" dirty="0" smtClean="0"/>
              <a:t>концентрация в руках чиновников чрезмерного объема полномочий;</a:t>
            </a:r>
          </a:p>
          <a:p>
            <a:pPr lvl="0"/>
            <a:r>
              <a:rPr lang="ru-RU" sz="3400" dirty="0" smtClean="0"/>
              <a:t>несовершенство системы </a:t>
            </a:r>
            <a:r>
              <a:rPr lang="ru-RU" sz="3400" dirty="0" err="1" smtClean="0"/>
              <a:t>анти-коррупционных</a:t>
            </a:r>
            <a:r>
              <a:rPr lang="ru-RU" sz="3400" dirty="0" smtClean="0"/>
              <a:t> НПА;</a:t>
            </a:r>
          </a:p>
          <a:p>
            <a:pPr lvl="0"/>
            <a:r>
              <a:rPr lang="ru-RU" sz="3400" dirty="0" smtClean="0"/>
              <a:t>низкий уровень выявления и разоблачения коррупционеров;</a:t>
            </a:r>
          </a:p>
          <a:p>
            <a:pPr lvl="0"/>
            <a:r>
              <a:rPr lang="ru-RU" sz="3400" dirty="0" smtClean="0"/>
              <a:t>сравнительно мягкие реальные наказания за коррупционные правонарушения;</a:t>
            </a:r>
          </a:p>
          <a:p>
            <a:r>
              <a:rPr lang="ru-RU" sz="3400" dirty="0" smtClean="0"/>
              <a:t>недостаточная кадровая, техническая и оперативно-тактическая подготовленность правоохранительных органов.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615</Words>
  <Application>Microsoft Office PowerPoint</Application>
  <PresentationFormat>Экран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Тема №2 Коррупция как социальное явление </vt:lpstr>
      <vt:lpstr>Коррупция в социальном значении</vt:lpstr>
      <vt:lpstr>Слайд 3</vt:lpstr>
      <vt:lpstr>Слайд 4</vt:lpstr>
      <vt:lpstr>Наиболее коррумпированные сферы (согласно опросу граждан):</vt:lpstr>
      <vt:lpstr>Левада-центр:</vt:lpstr>
      <vt:lpstr>Слайд 7</vt:lpstr>
      <vt:lpstr>Основные причины коррупции:</vt:lpstr>
      <vt:lpstr>Основные причины коррупции:</vt:lpstr>
      <vt:lpstr>Политические причины:</vt:lpstr>
      <vt:lpstr>Социальные причины:</vt:lpstr>
      <vt:lpstr>Психология коррупции включает:</vt:lpstr>
      <vt:lpstr>Мотивы коррупционера:</vt:lpstr>
      <vt:lpstr>Социальные стереотипы:</vt:lpstr>
      <vt:lpstr>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Владимир</cp:lastModifiedBy>
  <cp:revision>208</cp:revision>
  <dcterms:created xsi:type="dcterms:W3CDTF">2017-08-28T20:09:57Z</dcterms:created>
  <dcterms:modified xsi:type="dcterms:W3CDTF">2020-09-13T19:54:29Z</dcterms:modified>
</cp:coreProperties>
</file>